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58" r:id="rId4"/>
    <p:sldId id="259" r:id="rId5"/>
    <p:sldId id="260" r:id="rId6"/>
    <p:sldId id="262" r:id="rId7"/>
    <p:sldId id="263" r:id="rId8"/>
    <p:sldId id="264" r:id="rId9"/>
    <p:sldId id="267" r:id="rId10"/>
    <p:sldId id="270" r:id="rId11"/>
    <p:sldId id="266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FFCC66"/>
    <a:srgbClr val="FF9900"/>
    <a:srgbClr val="FF3399"/>
    <a:srgbClr val="FF66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9" autoAdjust="0"/>
    <p:restoredTop sz="81786" autoAdjust="0"/>
  </p:normalViewPr>
  <p:slideViewPr>
    <p:cSldViewPr>
      <p:cViewPr varScale="1">
        <p:scale>
          <a:sx n="91" d="100"/>
          <a:sy n="91" d="100"/>
        </p:scale>
        <p:origin x="-15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7554" y="3071810"/>
            <a:ext cx="5786446" cy="3786190"/>
          </a:xfrm>
        </p:spPr>
        <p:txBody>
          <a:bodyPr>
            <a:normAutofit fontScale="92500" lnSpcReduction="10000"/>
          </a:bodyPr>
          <a:lstStyle/>
          <a:p>
            <a:pPr algn="ctr"/>
            <a:endParaRPr lang="be-BY" b="1" i="1" dirty="0" smtClean="0">
              <a:solidFill>
                <a:srgbClr val="7030A0"/>
              </a:solidFill>
            </a:endParaRPr>
          </a:p>
          <a:p>
            <a:pPr algn="ctr"/>
            <a:r>
              <a:rPr lang="be-BY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ЛЕКЦЫЯ-ПРЭЗЕНТАЦЫЯ </a:t>
            </a:r>
          </a:p>
          <a:p>
            <a:pPr algn="ctr"/>
            <a:r>
              <a:rPr lang="be-BY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па </a:t>
            </a:r>
            <a:r>
              <a:rPr lang="be-BY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БЕЛАРУСКАЙ МОВЕ</a:t>
            </a:r>
          </a:p>
          <a:p>
            <a:pPr algn="ctr"/>
            <a:r>
              <a:rPr lang="be-BY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для слухачоў </a:t>
            </a:r>
            <a:endParaRPr lang="be-BY" b="1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be-BY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падрыхтоўчага аддзялення </a:t>
            </a:r>
          </a:p>
          <a:p>
            <a:pPr algn="ctr"/>
            <a:r>
              <a:rPr lang="be-BY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і </a:t>
            </a:r>
            <a:r>
              <a:rPr lang="be-BY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падрыхтоўчых курсаў</a:t>
            </a:r>
          </a:p>
          <a:p>
            <a:pPr algn="r">
              <a:spcBef>
                <a:spcPct val="0"/>
              </a:spcBef>
              <a:buClrTx/>
            </a:pPr>
            <a:endParaRPr lang="be-BY" altLang="ru-RU" b="1" dirty="0" smtClean="0">
              <a:solidFill>
                <a:srgbClr val="FF0000"/>
              </a:solidFill>
            </a:endParaRPr>
          </a:p>
          <a:p>
            <a:pPr algn="r">
              <a:spcBef>
                <a:spcPct val="0"/>
              </a:spcBef>
              <a:buClrTx/>
            </a:pPr>
            <a:r>
              <a:rPr lang="be-BY" altLang="ru-RU" sz="3200" b="1" dirty="0" smtClean="0">
                <a:solidFill>
                  <a:srgbClr val="00B050"/>
                </a:solidFill>
              </a:rPr>
              <a:t>Складальнік  </a:t>
            </a:r>
            <a:r>
              <a:rPr lang="be-BY" altLang="ru-RU" sz="32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be-BY" alt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altLang="ru-RU" b="1" dirty="0">
                <a:solidFill>
                  <a:srgbClr val="7030A0"/>
                </a:solidFill>
              </a:rPr>
              <a:t>  </a:t>
            </a:r>
            <a:r>
              <a:rPr lang="be-BY" alt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дацэнт кафедры давузаўскай падрыхтоўкі </a:t>
            </a:r>
          </a:p>
          <a:p>
            <a:pPr algn="r">
              <a:spcBef>
                <a:spcPct val="0"/>
              </a:spcBef>
              <a:buClrTx/>
            </a:pPr>
            <a:r>
              <a:rPr lang="be-BY" alt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і прафарыентацыі </a:t>
            </a:r>
            <a:r>
              <a:rPr lang="be-BY" altLang="ru-RU" sz="2800" b="1" dirty="0">
                <a:solidFill>
                  <a:srgbClr val="00B050"/>
                </a:solidFill>
              </a:rPr>
              <a:t>С.В. Чайкова</a:t>
            </a:r>
            <a:endParaRPr lang="ru-RU" altLang="ru-RU" sz="2800" b="1" dirty="0">
              <a:solidFill>
                <a:srgbClr val="00B05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0"/>
            <a:ext cx="5715008" cy="3143224"/>
          </a:xfrm>
        </p:spPr>
        <p:txBody>
          <a:bodyPr>
            <a:noAutofit/>
          </a:bodyPr>
          <a:lstStyle/>
          <a:p>
            <a:pPr algn="ctr"/>
            <a:r>
              <a:rPr lang="be-BY" sz="4800" b="1" dirty="0" smtClean="0">
                <a:solidFill>
                  <a:srgbClr val="00B050"/>
                </a:solidFill>
              </a:rPr>
              <a:t>ГалоЎныя </a:t>
            </a:r>
            <a:br>
              <a:rPr lang="be-BY" sz="4800" b="1" dirty="0" smtClean="0">
                <a:solidFill>
                  <a:srgbClr val="00B050"/>
                </a:solidFill>
              </a:rPr>
            </a:br>
            <a:r>
              <a:rPr lang="be-BY" sz="4800" b="1" dirty="0" smtClean="0">
                <a:solidFill>
                  <a:srgbClr val="00B050"/>
                </a:solidFill>
              </a:rPr>
              <a:t>і </a:t>
            </a:r>
            <a:br>
              <a:rPr lang="be-BY" sz="4800" b="1" dirty="0" smtClean="0">
                <a:solidFill>
                  <a:srgbClr val="00B050"/>
                </a:solidFill>
              </a:rPr>
            </a:br>
            <a:r>
              <a:rPr lang="be-BY" sz="4800" b="1" dirty="0" smtClean="0">
                <a:solidFill>
                  <a:srgbClr val="00B050"/>
                </a:solidFill>
              </a:rPr>
              <a:t>даданыя члены сказа</a:t>
            </a:r>
            <a:endParaRPr lang="ru-RU" sz="4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14962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28600"/>
            <a:ext cx="8858312" cy="1066801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be-BY" sz="4800" b="1" dirty="0" smtClean="0">
                <a:solidFill>
                  <a:srgbClr val="7030A0"/>
                </a:solidFill>
              </a:rPr>
              <a:t>3. Даданыя члены сказа </a:t>
            </a:r>
            <a:endParaRPr lang="ru-RU" sz="4800" b="1" dirty="0">
              <a:solidFill>
                <a:srgbClr val="7030A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3"/>
          </p:nvPr>
        </p:nvGraphicFramePr>
        <p:xfrm>
          <a:off x="142844" y="1298575"/>
          <a:ext cx="8858312" cy="4370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9320"/>
                <a:gridCol w="3386930"/>
                <a:gridCol w="2662062"/>
              </a:tblGrid>
              <a:tr h="621019">
                <a:tc>
                  <a:txBody>
                    <a:bodyPr/>
                    <a:lstStyle/>
                    <a:p>
                      <a:pPr algn="ctr"/>
                      <a:r>
                        <a:rPr lang="be-BY" sz="3600" dirty="0" smtClean="0"/>
                        <a:t>Дапаўненне </a:t>
                      </a:r>
                      <a:endParaRPr lang="ru-RU" sz="36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3600" dirty="0" smtClean="0"/>
                        <a:t>Азначэнне </a:t>
                      </a:r>
                      <a:endParaRPr lang="ru-RU" sz="36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3600" dirty="0" smtClean="0"/>
                        <a:t>Акалічнасць </a:t>
                      </a:r>
                      <a:endParaRPr lang="ru-RU" sz="36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61965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эта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даданы член сказа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які абазначае </a:t>
                      </a:r>
                      <a:r>
                        <a:rPr lang="ru-RU" sz="2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аб’ект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зеяння </a:t>
                      </a:r>
                      <a:b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 а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дказвае на пытанні ўскосных склонаў </a:t>
                      </a:r>
                    </a:p>
                    <a:p>
                      <a:pPr algn="ctr"/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се, </a:t>
                      </a:r>
                    </a:p>
                    <a:p>
                      <a:pPr algn="ctr"/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акрамя 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хто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? 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?)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</a:br>
                      <a:endParaRPr lang="ru-RU" sz="24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 г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эта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даданы член сказа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які абазначае прымету прадмета </a:t>
                      </a:r>
                      <a:r>
                        <a:rPr lang="ru-RU" sz="2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 а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дказвае на пытанні</a:t>
                      </a:r>
                      <a:endParaRPr lang="ru-RU" sz="2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які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? 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якая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якое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якія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),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кат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оры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кат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рая? кат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рае?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кат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24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ры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), 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ru-RU" sz="24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я? ч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ё? </a:t>
                      </a:r>
                      <a:r>
                        <a:rPr lang="ru-RU" sz="24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чь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– гэта даданы член сказа, які абазначае розныя абставіны і характар дзеяння, </a:t>
                      </a:r>
                      <a:endParaRPr lang="ru-RU" sz="2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be-BY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стану або праяўлення прыметы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35729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u="dash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u="dash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4000" b="1" dirty="0" smtClean="0">
                <a:latin typeface="Times New Roman"/>
                <a:ea typeface="Times New Roman"/>
                <a:cs typeface="Times New Roman"/>
              </a:rPr>
              <a:t>3 а) </a:t>
            </a:r>
            <a:r>
              <a:rPr lang="ru-RU" sz="4000" b="1" u="dash" dirty="0" err="1" smtClean="0">
                <a:latin typeface="Times New Roman"/>
                <a:ea typeface="Times New Roman"/>
                <a:cs typeface="Times New Roman"/>
              </a:rPr>
              <a:t>Дапа</a:t>
            </a:r>
            <a:r>
              <a:rPr lang="be-BY" sz="4000" b="1" u="dash" dirty="0" smtClean="0">
                <a:latin typeface="Times New Roman"/>
                <a:ea typeface="Times New Roman"/>
                <a:cs typeface="Times New Roman"/>
              </a:rPr>
              <a:t>ў</a:t>
            </a:r>
            <a:r>
              <a:rPr lang="ru-RU" sz="4000" b="1" u="dash" dirty="0" err="1" smtClean="0">
                <a:latin typeface="Times New Roman"/>
                <a:ea typeface="Times New Roman"/>
                <a:cs typeface="Times New Roman"/>
              </a:rPr>
              <a:t>нен</a:t>
            </a:r>
            <a:r>
              <a:rPr lang="be-BY" sz="4000" b="1" u="dash" dirty="0" smtClean="0">
                <a:latin typeface="Times New Roman"/>
                <a:ea typeface="Times New Roman"/>
                <a:cs typeface="Times New Roman"/>
              </a:rPr>
              <a:t>н</a:t>
            </a:r>
            <a:r>
              <a:rPr lang="ru-RU" sz="4000" b="1" u="dash" dirty="0" smtClean="0">
                <a:latin typeface="Times New Roman"/>
                <a:ea typeface="Times New Roman"/>
                <a:cs typeface="Times New Roman"/>
              </a:rPr>
              <a:t>е</a:t>
            </a:r>
            <a:r>
              <a:rPr lang="ru-RU" sz="4000" dirty="0" smtClean="0">
                <a:latin typeface="Calibri"/>
                <a:ea typeface="Times New Roman"/>
                <a:cs typeface="Times New Roman"/>
              </a:rPr>
              <a:t/>
            </a:r>
            <a:br>
              <a:rPr lang="ru-RU" sz="4000" dirty="0" smtClean="0">
                <a:latin typeface="Calibri"/>
                <a:ea typeface="Times New Roman"/>
                <a:cs typeface="Times New Roman"/>
              </a:rPr>
            </a:br>
            <a:endParaRPr lang="ru-RU" sz="4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714356"/>
          <a:ext cx="9144000" cy="6418871"/>
        </p:xfrm>
        <a:graphic>
          <a:graphicData uri="http://schemas.openxmlformats.org/drawingml/2006/table">
            <a:tbl>
              <a:tblPr/>
              <a:tblGrid>
                <a:gridCol w="4143372"/>
                <a:gridCol w="5000628"/>
              </a:tblGrid>
              <a:tr h="4867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0" dirty="0" err="1"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be-BY" sz="2800" b="1" i="0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2800" b="1" i="0" dirty="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r>
                        <a:rPr lang="be-BY" sz="2800" b="1" i="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2800" b="1" i="0" dirty="0">
                          <a:latin typeface="Times New Roman"/>
                          <a:ea typeface="Times New Roman"/>
                          <a:cs typeface="Times New Roman"/>
                        </a:rPr>
                        <a:t>е </a:t>
                      </a:r>
                      <a:endParaRPr lang="ru-RU" sz="28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800" b="1" i="0" dirty="0">
                          <a:latin typeface="Times New Roman"/>
                          <a:ea typeface="Times New Roman"/>
                          <a:cs typeface="Times New Roman"/>
                        </a:rPr>
                        <a:t>ускоснае</a:t>
                      </a:r>
                      <a:endParaRPr lang="ru-RU" sz="28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8328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0" i="1" dirty="0">
                          <a:latin typeface="Times New Roman"/>
                          <a:ea typeface="Times New Roman"/>
                          <a:cs typeface="Times New Roman"/>
                        </a:rPr>
                        <a:t>павінна быць</a:t>
                      </a:r>
                      <a:r>
                        <a:rPr lang="ru-RU" sz="1800" b="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0" i="1" dirty="0" err="1">
                          <a:latin typeface="Times New Roman"/>
                          <a:ea typeface="Times New Roman"/>
                          <a:cs typeface="Times New Roman"/>
                        </a:rPr>
                        <a:t>выраж</a:t>
                      </a:r>
                      <a:r>
                        <a:rPr lang="be-BY" sz="1800" b="0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1800" b="0" i="1" dirty="0">
                          <a:latin typeface="Times New Roman"/>
                          <a:ea typeface="Times New Roman"/>
                          <a:cs typeface="Times New Roman"/>
                        </a:rPr>
                        <a:t>на:</a:t>
                      </a:r>
                      <a:endParaRPr lang="ru-RU" sz="1800" b="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448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назоўнікам 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займеннікам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18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рме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він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авальнага склону без прыназоўніка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endParaRPr lang="ru-RU" sz="1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 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глядзеў 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?) </a:t>
                      </a:r>
                      <a:r>
                        <a:rPr lang="be-BY" sz="1800" b="1" i="1" u="dash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кіно</a:t>
                      </a:r>
                      <a:r>
                        <a:rPr lang="ru-RU" sz="18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 </a:t>
                      </a:r>
                      <a:r>
                        <a:rPr lang="ru-RU" sz="1800" i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выпі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ў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?) </a:t>
                      </a:r>
                      <a:r>
                        <a:rPr lang="be-BY" sz="1800" b="1" i="1" u="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малако</a:t>
                      </a:r>
                      <a:r>
                        <a:rPr lang="ru-RU" sz="18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800" b="0" i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назоўнікам 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займеннікам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18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рме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роднага склону без прыназоўніка, калі абазначае частку ад цэлага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 </a:t>
                      </a:r>
                      <a:r>
                        <a:rPr lang="ru-RU" sz="1800" i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выпі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ў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(ч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аго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?) </a:t>
                      </a:r>
                      <a:r>
                        <a:rPr lang="be-BY" sz="1800" b="1" i="1" u="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малака</a:t>
                      </a:r>
                      <a:r>
                        <a:rPr lang="ru-RU" sz="18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Ё</a:t>
                      </a:r>
                      <a:r>
                        <a:rPr lang="ru-RU" sz="1800" i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’е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ў </a:t>
                      </a:r>
                      <a:r>
                        <a:rPr lang="be-BY" sz="1800" b="1" i="1" u="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супу</a:t>
                      </a:r>
                      <a:r>
                        <a:rPr lang="be-BY" sz="1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b="1" i="1" u="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крупнік</a:t>
                      </a:r>
                      <a:r>
                        <a:rPr lang="be-BY" sz="1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 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назоўнікам 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займеннікам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18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рме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роднага склону без прыназоўніка пры пераходным дзеяслове з адмоўем </a:t>
                      </a:r>
                      <a:r>
                        <a:rPr lang="be-BY" sz="1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 не 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чуў </a:t>
                      </a:r>
                      <a:r>
                        <a:rPr lang="be-BY" sz="1800" b="1" i="1" u="dash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шуму</a:t>
                      </a:r>
                      <a:r>
                        <a:rPr lang="be-BY" sz="18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b="1" i="1" u="dash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гоману</a:t>
                      </a:r>
                      <a:r>
                        <a:rPr lang="be-BY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Ё</a:t>
                      </a:r>
                      <a:r>
                        <a:rPr lang="ru-RU" sz="1800" i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не 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бачыў </a:t>
                      </a:r>
                      <a:r>
                        <a:rPr lang="be-BY" sz="1800" b="1" i="1" u="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успышкі</a:t>
                      </a:r>
                      <a:r>
                        <a:rPr lang="ru-RU" sz="1800" b="0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b="0" i="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1)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назоўнікам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займеннікам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рме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він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авальнага склону з прыназоўнікам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глядзела ў </a:t>
                      </a:r>
                      <a:r>
                        <a:rPr lang="be-BY" sz="1800" b="1" i="1" u="dash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акно</a:t>
                      </a:r>
                      <a:r>
                        <a:rPr lang="ru-RU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2)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назоўнікам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займеннікам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рме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роднага склону без прыназоўніка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У м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ня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яма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(ч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?) </a:t>
                      </a:r>
                      <a:r>
                        <a:rPr lang="be-BY" sz="1800" b="1" i="1" u="dash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ручкі</a:t>
                      </a:r>
                      <a:r>
                        <a:rPr lang="be-BY" sz="1800" b="0" i="0" u="dash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i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3)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назоўнікам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займеннікам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рме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давальнага склону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Я да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ў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каму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?) </a:t>
                      </a:r>
                      <a:r>
                        <a:rPr lang="be-BY" sz="1800" b="1" i="1" u="dash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сястры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4)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назоўнікам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займеннікам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рме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творнага склону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  <a:cs typeface="Times New Roman"/>
                        </a:rPr>
                        <a:t>Я с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устрэўся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з кім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?) </a:t>
                      </a:r>
                      <a:r>
                        <a:rPr lang="be-BY" sz="1800" b="1" i="1" u="dash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сябрамі</a:t>
                      </a:r>
                      <a:r>
                        <a:rPr lang="ru-RU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5)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назоўнікам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займеннікам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рме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меснага склону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ru-RU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Я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клапачуся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к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м?) </a:t>
                      </a:r>
                      <a:r>
                        <a:rPr lang="be-BY" sz="1800" b="1" i="1" u="dash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 бацьках</a:t>
                      </a:r>
                      <a:r>
                        <a:rPr lang="ru-RU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7"/>
          </a:xfrm>
          <a:solidFill>
            <a:schemeClr val="accent4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be-BY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3 б) </a:t>
            </a:r>
            <a:r>
              <a:rPr lang="be-BY" b="1" u="wavy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Азначэнне </a:t>
            </a:r>
            <a:r>
              <a:rPr lang="ru-RU" dirty="0" smtClean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000108"/>
          <a:ext cx="9144000" cy="5742103"/>
        </p:xfrm>
        <a:graphic>
          <a:graphicData uri="http://schemas.openxmlformats.org/drawingml/2006/table">
            <a:tbl>
              <a:tblPr/>
              <a:tblGrid>
                <a:gridCol w="4719484"/>
                <a:gridCol w="4424516"/>
              </a:tblGrid>
              <a:tr h="3110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3200" b="1" i="0" dirty="0">
                          <a:latin typeface="Times New Roman"/>
                          <a:ea typeface="Times New Roman"/>
                          <a:cs typeface="Times New Roman"/>
                        </a:rPr>
                        <a:t>дапасаванае</a:t>
                      </a:r>
                      <a:endParaRPr lang="ru-RU" sz="32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3200" b="1" i="0" dirty="0">
                          <a:latin typeface="Times New Roman"/>
                          <a:ea typeface="Times New Roman"/>
                          <a:cs typeface="Times New Roman"/>
                        </a:rPr>
                        <a:t>недапасаванае </a:t>
                      </a:r>
                      <a:endParaRPr lang="ru-RU" sz="320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939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вязана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 азначаемым словам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па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спосабу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дапасавання</a:t>
                      </a: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вязана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 азначаемым словам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па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спосабу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кіраванння</a:t>
                      </a: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9697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павінна быць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выраж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на: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0149">
                <a:tc rowSpan="3">
                  <a:txBody>
                    <a:bodyPr/>
                    <a:lstStyle/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be-BY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прыметнікам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сонечны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дзень</a:t>
                      </a:r>
                      <a:r>
                        <a:rPr lang="be-BY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</a:p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be-BY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дзеепрыметнікам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устрывожаны</a:t>
                      </a:r>
                      <a:r>
                        <a:rPr lang="be-BY" sz="1600" b="0" i="0" u="none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чалавек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пасівелыя</a:t>
                      </a:r>
                      <a:r>
                        <a:rPr lang="be-BY" sz="1600" i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валасы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2)</a:t>
                      </a:r>
                      <a:r>
                        <a:rPr lang="be-BY" sz="16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</a:t>
                      </a:r>
                      <a:r>
                        <a:rPr lang="be-BY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парадкавым 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лічэбнікам: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першы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клас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другі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разрад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чацвёрты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нумар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 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 startAt="3"/>
                      </a:pPr>
                      <a:r>
                        <a:rPr lang="be-BY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прыналежным 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займеннікам: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наш 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горад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яе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вочы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ваш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сын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іх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бацька</a:t>
                      </a:r>
                      <a:r>
                        <a:rPr lang="be-BY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 startAt="3"/>
                      </a:pPr>
                      <a:r>
                        <a:rPr lang="be-BY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указальным 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ці азначальным займеннікам: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гэты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хлопец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тая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дзяўчына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увесь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вечар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кожную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раніцу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цэлы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дзень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e-BY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5) /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дзеепрыметным </a:t>
                      </a:r>
                      <a:r>
                        <a:rPr lang="be-BY" sz="1600" b="1" i="1" u="wavy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зваротам</a:t>
                      </a:r>
                      <a:r>
                        <a:rPr lang="be-BY" sz="1600" u="none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be-BY" sz="1600" i="1" u="none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u="none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(д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зеепрыметнікам з залежнымы словамі):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 старым млыне ўсюды вісела павуцінне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be-BY" sz="1600" i="1" u="wavy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be-BY" sz="1600" b="1" i="1" u="wavy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сплеценае руплівымі павучкамі</a:t>
                      </a:r>
                      <a:r>
                        <a:rPr lang="be-BY" sz="1600" i="1" u="none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/.</a:t>
                      </a:r>
                      <a:endParaRPr lang="ru-RU" sz="1600" u="none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1) 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назоўнікам з іншымі словамі: 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крык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(чый?) </a:t>
                      </a:r>
                      <a:r>
                        <a:rPr lang="be-BY" sz="1600" b="1" i="1" u="wavy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зязюлі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стол 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(які?)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b="1" i="1" u="wavy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пад дуб</a:t>
                      </a:r>
                      <a:r>
                        <a:rPr lang="be-BY" sz="16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997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Заўвага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!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be-BY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Недапасаванае 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азначэнне, якое выражана формай Р.скл. без прыназоўніка, трэба адрозніваць ад дапаўнення. Яго лёгка замяніць прыметнікам: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вяршыні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(якія?) </a:t>
                      </a:r>
                      <a:r>
                        <a:rPr lang="be-BY" sz="1600" b="1" i="1" u="wavy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гор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</a:t>
                      </a:r>
                      <a:r>
                        <a:rPr lang="be-BY" sz="1600" b="1" i="1" u="wavy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горныя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вяршыні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законы 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(якія?)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мовы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–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моўныя</a:t>
                      </a:r>
                      <a:r>
                        <a:rPr lang="be-BY" sz="16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законы.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7226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2) інфінітывам: </a:t>
                      </a:r>
                      <a:r>
                        <a:rPr lang="be-BY" sz="16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Сёння ў мяне з’явілася магчымасць</a:t>
                      </a:r>
                      <a:r>
                        <a:rPr lang="be-BY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(якая?) </a:t>
                      </a:r>
                      <a:r>
                        <a:rPr lang="be-BY" sz="1600" b="1" i="1" u="wavy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прачытаць цікавае</a:t>
                      </a:r>
                      <a:r>
                        <a:rPr lang="be-BY" sz="1600" b="1" i="1" u="wavy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апавяданне</a:t>
                      </a:r>
                      <a:r>
                        <a:rPr lang="be-BY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1107" marR="61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28669"/>
          </a:xfrm>
          <a:solidFill>
            <a:srgbClr val="CC66FF"/>
          </a:solidFill>
        </p:spPr>
        <p:txBody>
          <a:bodyPr>
            <a:noAutofit/>
          </a:bodyPr>
          <a:lstStyle/>
          <a:p>
            <a:pPr algn="ctr"/>
            <a:r>
              <a:rPr lang="be-BY" sz="3200" b="1" u="dotDash" dirty="0" smtClean="0"/>
              <a:t/>
            </a:r>
            <a:br>
              <a:rPr lang="be-BY" sz="3200" b="1" u="dotDash" dirty="0" smtClean="0"/>
            </a:br>
            <a:r>
              <a:rPr lang="be-BY" sz="2800" b="1" dirty="0" smtClean="0"/>
              <a:t>3 в)</a:t>
            </a:r>
            <a:r>
              <a:rPr lang="be-BY" sz="2800" b="1" u="dotDash" dirty="0" smtClean="0"/>
              <a:t> Акалічнасць</a:t>
            </a:r>
            <a:r>
              <a:rPr lang="be-BY" sz="2800" b="1" dirty="0" smtClean="0"/>
              <a:t>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</p:nvPr>
        </p:nvGraphicFramePr>
        <p:xfrm>
          <a:off x="0" y="428604"/>
          <a:ext cx="9144000" cy="65208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14"/>
                <a:gridCol w="2643206"/>
                <a:gridCol w="1643074"/>
                <a:gridCol w="3643306"/>
              </a:tblGrid>
              <a:tr h="5268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віды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азначаюць </a:t>
                      </a:r>
                      <a:r>
                        <a:rPr lang="ru-RU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/ указ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ваюць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адказваюць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на пытанні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 err="1"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ыклады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022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1)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вобраза  дзеяння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сп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саб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ці якасць дзеяння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як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? 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якім чынам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Цёплы ветрык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100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к?) </a:t>
                      </a:r>
                      <a:r>
                        <a:rPr lang="be-BY" sz="1600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гультаявата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дыхае ў акно.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21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2)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меры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ст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пені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меру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ці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ст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пень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прая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ўлення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зеяння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тан ці прымету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колькі? як многа?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у якой ступені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? 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Вельмі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любіў Кастусь назіраць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100" dirty="0">
                          <a:latin typeface="Times New Roman"/>
                          <a:ea typeface="Times New Roman"/>
                          <a:cs typeface="Times New Roman"/>
                        </a:rPr>
                        <a:t>у якой ступені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?)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за навальніцай уначы.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98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3) </a:t>
                      </a:r>
                      <a:r>
                        <a:rPr lang="ru-RU" sz="1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мес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абазначюць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мес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ца дзеяння, яго кірунак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дзе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?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куд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? а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дкуль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u="dotDash" dirty="0" smtClean="0">
                          <a:latin typeface="Times New Roman"/>
                          <a:ea typeface="Times New Roman"/>
                          <a:cs typeface="Times New Roman"/>
                        </a:rPr>
                        <a:t>Непадалёку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(дзе?)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выводзіў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свае чароўныя трэлі сціплы начны спявак – салавей.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4)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часу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указ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ваюць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на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час дзеяння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ці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стан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алі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?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як доўга? 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з якога часу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? </a:t>
                      </a: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да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якога часу?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Позняя восеньская цемра </a:t>
                      </a:r>
                      <a:r>
                        <a:rPr lang="be-BY" sz="1600" i="1" u="dotDash" dirty="0">
                          <a:latin typeface="Times New Roman"/>
                          <a:ea typeface="Times New Roman"/>
                          <a:cs typeface="Times New Roman"/>
                        </a:rPr>
                        <a:t>рана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апусцілася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ка</a:t>
                      </a:r>
                      <a:r>
                        <a:rPr lang="be-BY" sz="1100" dirty="0">
                          <a:latin typeface="Times New Roman"/>
                          <a:ea typeface="Times New Roman"/>
                          <a:cs typeface="Times New Roman"/>
                        </a:rPr>
                        <a:t>лі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?)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на зямлю.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48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5) </a:t>
                      </a:r>
                      <a:r>
                        <a:rPr lang="ru-RU" sz="16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ычыны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базначаю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ць прычыну дзеяння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 с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тану або праяўлення прыметы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чаму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? 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па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якой прычыне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u="dotDash" dirty="0">
                          <a:latin typeface="Times New Roman"/>
                          <a:ea typeface="Times New Roman"/>
                          <a:cs typeface="Times New Roman"/>
                        </a:rPr>
                        <a:t>Спрасонку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хлопчык ускрыкнуў  </a:t>
                      </a:r>
                      <a:r>
                        <a:rPr lang="be-BY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100" dirty="0">
                          <a:latin typeface="Times New Roman"/>
                          <a:ea typeface="Times New Roman"/>
                          <a:cs typeface="Times New Roman"/>
                        </a:rPr>
                        <a:t>па якой прычыне?)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і зноў моцна заснуў.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372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6) </a:t>
                      </a:r>
                      <a:r>
                        <a:rPr lang="be-BY" sz="1600">
                          <a:latin typeface="Times New Roman"/>
                          <a:ea typeface="Times New Roman"/>
                          <a:cs typeface="Times New Roman"/>
                        </a:rPr>
                        <a:t>мэты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базначаю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ць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мэту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дзеяння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навошна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? </a:t>
                      </a: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для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аго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з якой мэтай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Чалавек падышоў блізка да хутара </a:t>
                      </a:r>
                      <a:endParaRPr lang="be-BY" sz="16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 якой мэтай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?)</a:t>
                      </a:r>
                      <a:r>
                        <a:rPr lang="ru-RU" sz="1200" i="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u="dotDash" dirty="0">
                          <a:latin typeface="Times New Roman"/>
                          <a:ea typeface="Times New Roman"/>
                          <a:cs typeface="Times New Roman"/>
                        </a:rPr>
                        <a:t>спрабуючы разгледзець яго.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52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7) у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мовы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каз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ваюць на ўмову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ы якім адбываецца дзеянне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ы якой умове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у якім выпадку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r>
                        <a:rPr lang="be-BY" sz="1600" i="1" u="dotDash" dirty="0">
                          <a:latin typeface="Times New Roman"/>
                          <a:ea typeface="Times New Roman"/>
                          <a:cs typeface="Times New Roman"/>
                        </a:rPr>
                        <a:t>уляючы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100" dirty="0">
                          <a:latin typeface="Times New Roman"/>
                          <a:ea typeface="Times New Roman"/>
                          <a:cs typeface="Times New Roman"/>
                        </a:rPr>
                        <a:t>у якім выпадку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?)</a:t>
                      </a:r>
                      <a:r>
                        <a:rPr lang="be-BY" sz="11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розуму не прыдбаеш.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991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8) 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уступкі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базначаю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ць падставу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якая не прымаецца пад увагу </a:t>
                      </a: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выкананні дзеяння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нягледзячы </a:t>
                      </a:r>
                      <a:endParaRPr lang="be-BY" sz="14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 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насуперак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1400" b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адвор’е выдалася яснае </a:t>
                      </a:r>
                      <a:r>
                        <a:rPr lang="ru-RU" sz="11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1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be-BY" sz="11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асуперак чаму</a:t>
                      </a:r>
                      <a:r>
                        <a:rPr lang="ru-RU" sz="11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?)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u="dotDash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насуперак усім </a:t>
                      </a:r>
                      <a:r>
                        <a:rPr lang="be-BY" sz="1600" i="1" u="dotDash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прадказанням.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sz="quarter" idx="13"/>
          </p:nvPr>
        </p:nvSpPr>
        <p:spPr bwMode="auto">
          <a:xfrm>
            <a:off x="0" y="1357298"/>
            <a:ext cx="4500562" cy="513986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be-BY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be-BY" sz="28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Дзейнік: віды </a:t>
            </a:r>
            <a:r>
              <a:rPr kumimoji="0" lang="be-BY" sz="28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спосабы  выражэння</a:t>
            </a:r>
            <a:r>
              <a:rPr kumimoji="0" lang="be-BY" sz="28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be-BY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be-BY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Выказнік:</a:t>
            </a:r>
            <a:r>
              <a:rPr kumimoji="0" lang="be-BY" sz="2800" b="1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віды </a:t>
            </a:r>
            <a:r>
              <a:rPr kumimoji="0" lang="be-BY" sz="2800" b="1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</a:t>
            </a:r>
            <a:r>
              <a:rPr kumimoji="0" lang="be-BY" sz="2800" b="1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спосабы выражэння</a:t>
            </a:r>
            <a:r>
              <a:rPr kumimoji="0" lang="be-BY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be-BY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Даданыя члены сказа: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be-BY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be-BY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дапаўненне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be-BY" sz="2400" b="1" baseline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б)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азначэнне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be-BY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</a:t>
            </a:r>
            <a:r>
              <a:rPr kumimoji="0" lang="be-BY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акалічнасць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2529"/>
          </a:xfrm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be-BY" sz="6000" b="1" dirty="0" smtClean="0">
                <a:solidFill>
                  <a:srgbClr val="FFFF00"/>
                </a:solidFill>
              </a:rPr>
              <a:t>П л а н </a:t>
            </a:r>
            <a:endParaRPr lang="ru-RU" sz="6000" b="1" dirty="0">
              <a:solidFill>
                <a:srgbClr val="FFFF00"/>
              </a:solidFill>
            </a:endParaRPr>
          </a:p>
        </p:txBody>
      </p:sp>
      <p:pic>
        <p:nvPicPr>
          <p:cNvPr id="5" name="Содержимое 3" descr="Hydrange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1357298"/>
            <a:ext cx="4643438" cy="51435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323040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4488" lvl="1" indent="-173736" algn="ctr">
              <a:spcBef>
                <a:spcPts val="600"/>
              </a:spcBef>
              <a:buClr>
                <a:srgbClr val="61625E"/>
              </a:buClr>
            </a:pPr>
            <a:r>
              <a:rPr lang="be-BY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be-BY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ДЗЕЙНІК: віды </a:t>
            </a:r>
            <a:r>
              <a:rPr lang="be-BY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 спосабы </a:t>
            </a:r>
            <a:r>
              <a:rPr lang="be-BY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выражэння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344488" lvl="1" indent="-173736">
              <a:buClr>
                <a:srgbClr val="61625E"/>
              </a:buClr>
              <a:buFont typeface="Arial" pitchFamily="34" charset="0"/>
              <a:buChar char="•"/>
            </a:pPr>
            <a:endParaRPr lang="ru-RU" dirty="0" smtClean="0">
              <a:solidFill>
                <a:srgbClr val="48231E"/>
              </a:solidFill>
              <a:cs typeface="Tahoma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4" y="642918"/>
          <a:ext cx="8858312" cy="5785464"/>
        </p:xfrm>
        <a:graphic>
          <a:graphicData uri="http://schemas.openxmlformats.org/drawingml/2006/table">
            <a:tbl>
              <a:tblPr/>
              <a:tblGrid>
                <a:gridCol w="358732"/>
                <a:gridCol w="4070424"/>
                <a:gridCol w="4429156"/>
              </a:tblGrid>
              <a:tr h="80847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ПРОСТЫ 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  <a:cs typeface="Times New Roman"/>
                        </a:rPr>
                        <a:t>дзейнік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складаецца з аднаго структурнага кампанента – слова ці спалучэння слоў (фразеалагічнага словазлучэння), </a:t>
                      </a:r>
                      <a:endParaRPr lang="be-BY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якія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ўтвараюць адну граматычную форму.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21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Спосаб выражэння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Прыклады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981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Назоўнікам у Назоўным склоне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Угары над хвойнікам зялёным снуюцца </a:t>
                      </a:r>
                      <a:r>
                        <a:rPr lang="be-BY" sz="1800" b="1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пчолкі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 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ціхім звонам.</a:t>
                      </a:r>
                      <a:endParaRPr lang="ru-RU" sz="1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5981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Займеннікам у Назоўным склоне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шукай </a:t>
                      </a:r>
                      <a:r>
                        <a:rPr lang="be-BY" sz="1800" b="1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ты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шчасця, долі на чужым далёкім полі.</a:t>
                      </a:r>
                      <a:endParaRPr lang="ru-RU" sz="1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321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Лічэбнікам у Назоўным склоне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Адзін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 сошкай, а </a:t>
                      </a:r>
                      <a:r>
                        <a:rPr lang="be-BY" sz="1800" b="1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сямёра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 лыжкай</a:t>
                      </a:r>
                      <a:r>
                        <a:rPr lang="be-BY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5981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Субстантываваным прыметнікам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Дарослыя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дапамагалі дзецям будаваць шпакоўні.</a:t>
                      </a:r>
                      <a:endParaRPr lang="ru-RU" sz="1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5981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e-BY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Інфінітывам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Ігнараваць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мову – гэта значыць ігнараваць народ.</a:t>
                      </a:r>
                      <a:endParaRPr lang="ru-RU" sz="1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12159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Злучальнымі словамі (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хто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які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якая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каторы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і інш.), выражанымі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займеннікамі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у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складаназалежных сказах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 воза ўпала, тое прапала.</a:t>
                      </a:r>
                      <a:endParaRPr lang="ru-RU" sz="1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  <a:tr h="5212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Фразеалагічным спалучэннем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Толькі хадзіў пад скурай </a:t>
                      </a:r>
                      <a:r>
                        <a:rPr lang="be-BY" sz="1800" b="1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адамаў яблык</a:t>
                      </a:r>
                      <a:r>
                        <a:rPr lang="be-BY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240921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741018"/>
        </p:xfrm>
        <a:graphic>
          <a:graphicData uri="http://schemas.openxmlformats.org/drawingml/2006/table">
            <a:tbl>
              <a:tblPr/>
              <a:tblGrid>
                <a:gridCol w="395045"/>
                <a:gridCol w="4605584"/>
                <a:gridCol w="119996"/>
                <a:gridCol w="4023375"/>
              </a:tblGrid>
              <a:tr h="58702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СКЛАДАНЫ дзейнік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выражаецца двума і больш структурнымі кампанентамі, сярод якіх няма інфінітыўнай звязкі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3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Назоўнік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у Назоўным склоне + назоўнік у родным склоне без прыназоўніка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Над заспакоенаю зямлёю звісала цёмная </a:t>
                      </a:r>
                      <a:r>
                        <a:rPr lang="be-BY" sz="14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глыба неба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3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Назоўнік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у Назоўным склоне + прыназоўнік + назоўнік у Творным склоне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Студзень з ветрам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засыпаюць сцежкі, намятаюць гурбы.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8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Назоўнік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у Назоўным склоне + дапасанаваны прыметнік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Млечны шлях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спалохана пыліць.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8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Назоўнік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у Назоўным склоне + дапасанаваны лічэбнік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Высока ў небе зноў загараюцца </a:t>
                      </a:r>
                      <a:r>
                        <a:rPr lang="be-BY" sz="14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дзве ракеты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8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e-BY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Лічэбнік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у Назоўным склоне +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субстантываваны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прыметнік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Абодва рабочыя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зноў сталі на рыштаванні.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Займеннік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у Назоўным склоне + назоўнік (займеннік, лічэбнік, субстантываваны прыметнік) у Родным склоне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Ніхто з траіх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не прыйшоў на сход. </a:t>
                      </a:r>
                      <a:endParaRPr lang="be-BY" sz="14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Кожны </a:t>
                      </a:r>
                      <a:r>
                        <a:rPr lang="be-BY" sz="14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з прысутных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на мітынгу адчуваў нейкую прыўзнятасць.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Лічэбнік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адзін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адна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)+назоўнік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(займеннік, лічэбнік, субстантываваны прыметнік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ці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дзеепрыметнік) у Родным склоне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Адзін з вяскоўцаў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гучна засмяяўся ў цемнаце.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2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Чаціца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адзін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адна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 + назоўнікам у Назоўным склоне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Адзін Міхал</a:t>
                      </a:r>
                      <a:r>
                        <a:rPr lang="be-BY" sz="1400" b="1" i="1" u="none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і грэў імкненне давесці справу да сканчэння. </a:t>
                      </a:r>
                      <a:r>
                        <a:rPr lang="be-BY" sz="14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Адна Вера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шчыра выказала свае думкі.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Няпэўна-колькаснае слова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+ займеннік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хто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+ назоўнік (займеннік, лічэбнік, субстантываваны прыметнік) у Родным склоне з прыназоўнікам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Шмат хто з гараджан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прыязджаў летам у вёску на адпачынак.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3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Азначальны займеннік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усе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усё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+ назоўнік (займеннік, лічэбнік, субстантываваны прыметнік. дзеепрыметнік)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Усе вяскоўцы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чакалі гэтага дня.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Усе трое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моўчкі аглядалі наваколле.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1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Сказ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“</a:t>
                      </a:r>
                      <a:r>
                        <a:rPr lang="be-BY" sz="14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Хлеб усяму галава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”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– справядлівая прыказка.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75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САСТАЎНЫ дзейнік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3297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Спалучэнне інфінітыва (дзеяслоўнай звязкі) + выказальнае слова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(у 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форме іменнай часціны мовы і інфінітыва)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Стаць </a:t>
                      </a:r>
                      <a:r>
                        <a:rPr lang="be-BY" sz="1800" b="1" i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шчаслівым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– жаданне кожнага чалавека.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8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Навучыцца іграць</a:t>
                      </a:r>
                      <a:r>
                        <a:rPr lang="be-BY" sz="1800" i="1" u="sng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– нялёгкая справа.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3176236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  <a:solidFill>
            <a:srgbClr val="92D050"/>
          </a:solidFill>
        </p:spPr>
        <p:txBody>
          <a:bodyPr>
            <a:noAutofit/>
          </a:bodyPr>
          <a:lstStyle/>
          <a:p>
            <a:pPr algn="ctr"/>
            <a:r>
              <a:rPr lang="be-BY" sz="28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lang="be-BY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ВЫКАЗНІК</a:t>
            </a:r>
            <a:r>
              <a:rPr lang="be-BY" sz="2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be-BY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віды выказніка і спосабы яго выражэння</a:t>
            </a:r>
            <a:r>
              <a:rPr lang="be-BY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be-BY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Выказнік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— г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алоўны член сказа, які абазначае дзеяяне, стан або прымету прадмета, </a:t>
            </a:r>
            <a:br>
              <a:rPr lang="be-BY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звязаны з дзейнікамі адказвае на пытанні </a:t>
            </a:r>
            <a:br>
              <a:rPr lang="be-BY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be-BY" sz="1600" i="1" dirty="0" smtClean="0">
                <a:latin typeface="Times New Roman" pitchFamily="18" charset="0"/>
                <a:cs typeface="Times New Roman" pitchFamily="18" charset="0"/>
              </a:rPr>
              <a:t>што робіць прадмет? што з ім адбываецца? які ён? што ён такое? хто ён такі</a:t>
            </a:r>
            <a:r>
              <a:rPr lang="be-BY" sz="1600" dirty="0" smtClean="0">
                <a:latin typeface="Times New Roman" pitchFamily="18" charset="0"/>
                <a:cs typeface="Times New Roman" pitchFamily="18" charset="0"/>
              </a:rPr>
              <a:t>? і інш.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428737"/>
          <a:ext cx="9144000" cy="5511699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2579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а) ПРОСТЫ</a:t>
                      </a:r>
                      <a:r>
                        <a:rPr lang="be-BY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ДЗЕЯСЛОЎНЫ выказнік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9064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Выражае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цца: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адным дзеясловам </a:t>
                      </a:r>
                      <a:r>
                        <a:rPr lang="be-BY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форме аднаго з ладоў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(ці двума дзеясловамі, калі гэта складаная форма будучага часу) ці спалучэннем слоў,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што ўтвараюць адну граматычную форму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Дзед Талаш </a:t>
                      </a:r>
                      <a:r>
                        <a:rPr lang="be-BY" sz="1400" i="1" u="dbl" dirty="0">
                          <a:latin typeface="Times New Roman"/>
                          <a:ea typeface="Times New Roman"/>
                          <a:cs typeface="Times New Roman"/>
                        </a:rPr>
                        <a:t>прыглядаўся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да Букрэя, </a:t>
                      </a:r>
                      <a:r>
                        <a:rPr lang="be-BY" sz="1400" i="1" u="dbl" dirty="0">
                          <a:latin typeface="Times New Roman"/>
                          <a:ea typeface="Times New Roman"/>
                          <a:cs typeface="Times New Roman"/>
                        </a:rPr>
                        <a:t>прыслохоўваўся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да яго загадаў і каманды і ўсё гэта </a:t>
                      </a:r>
                      <a:r>
                        <a:rPr lang="be-BY" sz="1400" i="1" u="dbl" dirty="0">
                          <a:latin typeface="Times New Roman"/>
                          <a:ea typeface="Times New Roman"/>
                          <a:cs typeface="Times New Roman"/>
                        </a:rPr>
                        <a:t>матаў сабе на вус.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1377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абвеснага </a:t>
                      </a:r>
                      <a:r>
                        <a:rPr lang="be-BY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ладу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цяперашняга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прош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лага і будучага часу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Пачынаецца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ўсё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з любові, нават самая простая ява.Унучка Усяслава Чарадзея </a:t>
                      </a:r>
                      <a:r>
                        <a:rPr lang="be-BY" sz="1400" i="1" u="dbl" dirty="0">
                          <a:latin typeface="Times New Roman"/>
                          <a:ea typeface="Times New Roman"/>
                          <a:cs typeface="Times New Roman"/>
                        </a:rPr>
                        <a:t>выступала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супраць княжацкіх міжусобіц.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Мне</a:t>
                      </a:r>
                      <a:r>
                        <a:rPr lang="be-BY" sz="14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будуць сніцца 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кожны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дзень шпакоўні і аржанога хлеба родны пах…..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Заўвага!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Выказнік можа быць выражаны складанай формай дзеяслова бучучага часу, якая ўтворана пры дапамозе звязкі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 быць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інфінітыва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4672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дзеясловам умоўнага 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ладу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i="1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Аддаў бы </a:t>
                      </a:r>
                      <a:r>
                        <a:rPr lang="ru-RU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край самы райскі і дзіўны за цень ад сасны на далёкай Радзіме.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</a:tr>
              <a:tr h="47128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дзеясловам загаданага 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ладу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i="1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Давай</a:t>
                      </a:r>
                      <a:r>
                        <a:rPr lang="be-BY" sz="1400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i="1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</a:t>
                      </a:r>
                      <a:r>
                        <a:rPr lang="be-BY" sz="1400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i="1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сябраваць.Няхай жыве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Беларусь!Радзіма мая дарагая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u="dbl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красуйся</a:t>
                      </a: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 ў шчасці </a:t>
                      </a:r>
                      <a:r>
                        <a:rPr lang="be-BY" sz="1400" i="1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жыві</a:t>
                      </a: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0000"/>
                        <a:lumOff val="10000"/>
                      </a:schemeClr>
                    </a:solidFill>
                  </a:tcPr>
                </a:tc>
              </a:tr>
              <a:tr h="4039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нф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r>
                        <a:rPr lang="be-BY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ывам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i="1" u="dbl" dirty="0">
                          <a:latin typeface="Times New Roman"/>
                          <a:ea typeface="Times New Roman"/>
                          <a:cs typeface="Times New Roman"/>
                        </a:rPr>
                        <a:t>Не пагасіць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вам праўды яснай: жыў беларус і будзе жыць!</a:t>
                      </a: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039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усечанай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(выклічнікавай) 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формай дзеясловаў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якія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перадаюць імгненныя дзеянні: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Дожджык </a:t>
                      </a:r>
                      <a:r>
                        <a:rPr lang="be-BY" sz="1400" i="1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пырсь </a:t>
                      </a:r>
                      <a:r>
                        <a:rPr lang="be-BY" sz="1400" i="1" u="dbl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—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 няма.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7467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разе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ным словазлучэннем</a:t>
                      </a:r>
                      <a:r>
                        <a:rPr lang="ru-RU" sz="14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4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Язэпа крыху </a:t>
                      </a:r>
                      <a:r>
                        <a:rPr lang="be-BY" sz="1400" i="1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адлягло ад сэрца</a:t>
                      </a:r>
                      <a:r>
                        <a:rPr lang="be-BY" sz="1400" i="1" u="dbl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дзеяслоў)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812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б) САСТАЎНЫ ДЗЕЯСЛОЎНЫ</a:t>
            </a:r>
            <a:r>
              <a:rPr lang="be-BY" sz="2800" b="1" dirty="0" smtClean="0">
                <a:latin typeface="Times New Roman"/>
                <a:ea typeface="Times New Roman"/>
                <a:cs typeface="Times New Roman"/>
              </a:rPr>
              <a:t> выказнік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dirty="0" smtClean="0">
                <a:latin typeface="Times New Roman"/>
                <a:ea typeface="Times New Roman"/>
                <a:cs typeface="Times New Roman"/>
              </a:rPr>
            </a:br>
            <a:endParaRPr lang="ru-RU" sz="2800" b="1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500045"/>
          <a:ext cx="9144000" cy="6385989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5477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Складаецца з дзвюх частак: адна частка (звязка), выражае граматычнае значэнне,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другая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(дзеяслоўная ці іменная) — асноўнае лексічнае значэнне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8330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Дапаможны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дзеяслоў-звязка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(часцей выражаны асабовымі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формамі дзеяслова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+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еазначальная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форма 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6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нф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6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ыў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4036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Дапаможныя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дзеясловы-звязкі пачатку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працягу і канца дзеяння: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стаць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пачаць —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пачынаць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паспрабаваць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прынімаць 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— прыняцца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працягваць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пераставаць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перастаць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старацца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скончыць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закончыць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be-BY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інфінітыў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Ткачук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таксама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паспрабаваў пабегчы,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ды хутка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адстаў.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11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Магчымасць ці пажаданасць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зеяння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магчы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імкнуцца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марыць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умець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— сумець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хацець — захацець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рашаць —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рашыць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збірацца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— сабрацца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старацца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—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пастарацца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жадаць —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пажадаць+ </a:t>
                      </a:r>
                      <a:r>
                        <a:rPr lang="be-BY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інфінітыў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Мне </a:t>
                      </a:r>
                      <a:r>
                        <a:rPr lang="be-BY" sz="16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хочацца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з сябрамі тут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сустрэцца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11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Прыметнікі ў кароткай форме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павінен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 рад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 г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то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ў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абавязаны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вымушаны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здольны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 нам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ераны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і інш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6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нф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6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ыў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Я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гатоў </a:t>
                      </a:r>
                      <a:r>
                        <a:rPr lang="be-BY" sz="16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слухаць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там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ад зары да зары перашэпты вяршалін густых угары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3369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Фразеалагічнае або сінтаксічна непадзельнае словазлучэнне,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якое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па сваім значэнні суадносяцца з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інфінітывам: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Госці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ўмелі трымаць язык за зубамі.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г.зн.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Госці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ўмелі маўчаць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(2 дзеясловы)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22458349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00042"/>
          </a:xfrm>
          <a:solidFill>
            <a:srgbClr val="0070C0"/>
          </a:solidFill>
        </p:spPr>
        <p:txBody>
          <a:bodyPr>
            <a:normAutofit fontScale="90000"/>
          </a:bodyPr>
          <a:lstStyle/>
          <a:p>
            <a:pPr algn="ctr"/>
            <a:r>
              <a:rPr lang="be-BY" sz="3200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be-BY" sz="32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в) САСТАЎНЫ ІМЕННЫ </a:t>
            </a:r>
            <a:r>
              <a:rPr lang="be-BY" sz="32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выказнік</a:t>
            </a:r>
            <a:endParaRPr lang="ru-RU" sz="3200" b="1" i="1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500043"/>
          <a:ext cx="9144000" cy="6953505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434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4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Складаецца з дзвюх частак: адна частка (звязка), выражае граматычнае значэнне,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14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другая (іменная) — асноўнае лексічнае значэнне. Выражаюцца словамі розных часцін мовы, акрамя дзеяслова.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Дзеяслоў-звязка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быць </a:t>
                      </a:r>
                      <a:r>
                        <a:rPr lang="be-BY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/ ёсць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(у форме аднаго з ладоў; можа быць і прапушчана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) ці дзеяслова-звязк: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рабіцца</a:t>
                      </a:r>
                      <a:r>
                        <a:rPr lang="be-BY" sz="1400" b="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стаць</a:t>
                      </a:r>
                      <a:r>
                        <a:rPr lang="be-BY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станавіцца</a:t>
                      </a:r>
                      <a:r>
                        <a:rPr lang="be-BY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заставацца</a:t>
                      </a:r>
                      <a:r>
                        <a:rPr lang="be-BY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з’яўляцца</a:t>
                      </a:r>
                      <a:r>
                        <a:rPr lang="be-BY" sz="1400" b="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прадстаўляцца</a:t>
                      </a:r>
                      <a:r>
                        <a:rPr lang="be-BY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здавацца</a:t>
                      </a:r>
                      <a:r>
                        <a:rPr lang="be-BY" sz="1400" b="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называцца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be-BY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+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іменная частка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55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Дзеяслоў-звязка + </a:t>
                      </a:r>
                      <a:r>
                        <a:rPr lang="be-BY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назоўнік 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назоўнага склону без прыназоўнікаў, а таксама ўскосных склонаў з прыназоўнікамі ці без іх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):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Да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пэўнай ступені бусел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r>
                        <a:rPr lang="be-BY" sz="16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сімвал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Беларусі.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разам з прапушчанай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звязкай </a:t>
                      </a:r>
                      <a:r>
                        <a:rPr lang="be-BY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ё</a:t>
                      </a: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r>
                        <a:rPr lang="ru-RU" sz="16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Дружба </a:t>
                      </a:r>
                      <a:r>
                        <a:rPr lang="ru-RU" sz="1600" i="1" u="dbl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ружбаю, </a:t>
                      </a:r>
                      <a:r>
                        <a:rPr lang="be-BY" sz="16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а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служба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службаю.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55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Дзеяслоў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вязка +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прыметнік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(у поўнай ці кароткай форме)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аш чалавек і лес </a:t>
                      </a:r>
                      <a:r>
                        <a:rPr lang="ru-RU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— </a:t>
                      </a:r>
                      <a:r>
                        <a:rPr lang="be-BY" sz="16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родныя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і таму беларус любіць яго. </a:t>
                      </a:r>
                      <a:endParaRPr lang="be-BY" sz="16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Блакіт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небасхілу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і ясен і чыст: не шэпча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на дрэвах здаволены ліст.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97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Дзеяслоў-звязка +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дзеепрыметнік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(у поўнай ці кароткай форме):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Валасы </a:t>
                      </a:r>
                      <a:r>
                        <a:rPr lang="be-BY" sz="16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пасівелыя.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Тут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вясёлкай сонца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акружана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, усміхаецца з кожнай лужыны.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97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Дзеяслоў-звязка + </a:t>
                      </a:r>
                      <a:r>
                        <a:rPr lang="be-BY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лічэбнік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(у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форме назоўнага ці ўскосных склонаў з прыназоўнікамі або без іх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Ты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адна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для нас, любімая Радзіма</a:t>
                      </a:r>
                      <a:r>
                        <a:rPr lang="ru-RU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Наша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хата </a:t>
                      </a:r>
                      <a:r>
                        <a:rPr lang="be-BY" sz="16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пятая</a:t>
                      </a:r>
                      <a:r>
                        <a:rPr lang="be-BY" sz="1600" i="1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ад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плошчы.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97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Дзеяслоў-звязка + </a:t>
                      </a:r>
                      <a:r>
                        <a:rPr lang="be-BY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займеннік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(у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форме назоўнага ці ўскосных склонаў з прыназоўнікамі або без іх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):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нас бульба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свая</a:t>
                      </a:r>
                      <a:r>
                        <a:rPr lang="be-BY" sz="1600" i="1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. З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агад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камандзіра —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 усё.</a:t>
                      </a:r>
                      <a:r>
                        <a:rPr lang="be-BY" sz="1600" i="1" u="none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Цяжкая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справа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не для нас</a:t>
                      </a:r>
                      <a:r>
                        <a:rPr lang="ru-RU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97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Дзеяслоў-звязка +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прыслоўе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або</a:t>
                      </a:r>
                      <a:r>
                        <a:rPr lang="be-BY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безасабова-прэдыкатыўнае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слова: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Ё</a:t>
                      </a:r>
                      <a:r>
                        <a:rPr lang="ru-RU" sz="1600" i="1" dirty="0" err="1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 туф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лі </a:t>
                      </a:r>
                      <a:r>
                        <a:rPr lang="ru-RU" sz="16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был</a:t>
                      </a:r>
                      <a:r>
                        <a:rPr lang="be-BY" sz="16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і якраз</a:t>
                      </a:r>
                      <a:r>
                        <a:rPr lang="ru-RU" sz="1600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1600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be-BY" sz="16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Хораша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на душы,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лёгка, светла!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97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Дзеяслоў-звязка +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выклічнік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ці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 гукапераймальныя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словы: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Там рыба —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ого-го.</a:t>
                      </a:r>
                      <a:r>
                        <a:rPr lang="be-BY" sz="1600" i="0" u="sng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Бурбалкі са дна возера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—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буль-буль-буль.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11699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Дзеяслоў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вязка+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інтаксічна непадзельнае словазлучэнне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(якое суадносіцца з асобным словам)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Яны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абое рабое</a:t>
                      </a:r>
                      <a:r>
                        <a:rPr lang="be-BY" sz="1600" i="1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1600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(падобныя) 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Дзядзька  —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добрай душы чалавек</a:t>
                      </a:r>
                      <a:r>
                        <a:rPr lang="ru-RU" sz="1600" b="0" i="0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.  </a:t>
                      </a:r>
                      <a:r>
                        <a:rPr lang="be-BY" sz="1600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u="none" dirty="0">
                          <a:latin typeface="Times New Roman"/>
                          <a:ea typeface="Times New Roman"/>
                          <a:cs typeface="Times New Roman"/>
                        </a:rPr>
                        <a:t>добры)</a:t>
                      </a:r>
                      <a:endParaRPr lang="ru-RU" sz="1600" u="none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А ягад у нашым Барку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— </a:t>
                      </a:r>
                      <a:r>
                        <a:rPr lang="be-BY" sz="16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хоць 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вазамі вазі</a:t>
                      </a:r>
                      <a:r>
                        <a:rPr lang="be-BY" sz="1600" i="1" u="dbl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1600" u="none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u="none" dirty="0">
                          <a:latin typeface="Times New Roman"/>
                          <a:ea typeface="Times New Roman"/>
                          <a:cs typeface="Times New Roman"/>
                        </a:rPr>
                        <a:t>многа)</a:t>
                      </a:r>
                      <a:endParaRPr lang="ru-RU" sz="1600" u="none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826" marR="408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7401229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г) СКЛАДАНЫ</a:t>
            </a:r>
            <a:r>
              <a:rPr lang="be-BY" sz="4800" b="1" dirty="0" smtClean="0">
                <a:latin typeface="Times New Roman" pitchFamily="18" charset="0"/>
                <a:cs typeface="Times New Roman" pitchFamily="18" charset="0"/>
              </a:rPr>
              <a:t> выказнік  </a:t>
            </a:r>
            <a:endParaRPr lang="ru-RU" sz="4800" b="1" dirty="0">
              <a:solidFill>
                <a:srgbClr val="2E2224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785794"/>
            <a:ext cx="4643406" cy="526297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be-BY" sz="2800" dirty="0" smtClean="0">
                <a:latin typeface="Times New Roman" pitchFamily="18" charset="0"/>
                <a:cs typeface="Times New Roman" pitchFamily="18" charset="0"/>
              </a:rPr>
              <a:t>гэта такі выказнік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be-BY" sz="2800" dirty="0" smtClean="0">
                <a:latin typeface="Times New Roman" pitchFamily="18" charset="0"/>
                <a:cs typeface="Times New Roman" pitchFamily="18" charset="0"/>
              </a:rPr>
              <a:t>які складаецца </a:t>
            </a:r>
          </a:p>
          <a:p>
            <a:pPr algn="ctr"/>
            <a:r>
              <a:rPr lang="be-BY" sz="2800" dirty="0" smtClean="0">
                <a:latin typeface="Times New Roman" pitchFamily="18" charset="0"/>
                <a:cs typeface="Times New Roman" pitchFamily="18" charset="0"/>
              </a:rPr>
              <a:t>з трох і больш слоў</a:t>
            </a:r>
          </a:p>
          <a:p>
            <a:pPr algn="ctr"/>
            <a:r>
              <a:rPr lang="be-BY" sz="2800" dirty="0" smtClean="0">
                <a:latin typeface="Times New Roman" pitchFamily="18" charset="0"/>
                <a:cs typeface="Times New Roman" pitchFamily="18" charset="0"/>
              </a:rPr>
              <a:t> і спалучае ў сябе, як правіла, </a:t>
            </a:r>
          </a:p>
          <a:p>
            <a:pPr algn="ctr"/>
            <a:r>
              <a:rPr lang="be-BY" sz="2800" dirty="0" smtClean="0">
                <a:latin typeface="Times New Roman" pitchFamily="18" charset="0"/>
                <a:cs typeface="Times New Roman" pitchFamily="18" charset="0"/>
              </a:rPr>
              <a:t>прыметы састаўнога дзеяслоўнага</a:t>
            </a:r>
          </a:p>
          <a:p>
            <a:pPr algn="ctr"/>
            <a:r>
              <a:rPr lang="be-BY" sz="2800" dirty="0" smtClean="0">
                <a:latin typeface="Times New Roman" pitchFamily="18" charset="0"/>
                <a:cs typeface="Times New Roman" pitchFamily="18" charset="0"/>
              </a:rPr>
              <a:t> і састаўнога іменнага выказніка:</a:t>
            </a:r>
          </a:p>
          <a:p>
            <a:pPr algn="ctr"/>
            <a:r>
              <a:rPr lang="be-BY" sz="2800" i="1" u="dbl" dirty="0" smtClean="0">
                <a:latin typeface="Times New Roman" pitchFamily="18" charset="0"/>
                <a:cs typeface="Times New Roman" pitchFamily="18" charset="0"/>
              </a:rPr>
              <a:t>Вырашыў паспрабаваць працаваць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дома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be-BY" sz="2800" i="1" u="dbl" dirty="0" smtClean="0">
                <a:latin typeface="Times New Roman" pitchFamily="18" charset="0"/>
                <a:cs typeface="Times New Roman" pitchFamily="18" charset="0"/>
              </a:rPr>
              <a:t>Вырашыў стаць студэнтам</a:t>
            </a:r>
            <a:r>
              <a:rPr lang="ru-RU" sz="2800" i="1" u="dbl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hrysanthemu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785794"/>
            <a:ext cx="4500562" cy="52864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3291553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06" y="1389839"/>
          <a:ext cx="8929750" cy="5189332"/>
        </p:xfrm>
        <a:graphic>
          <a:graphicData uri="http://schemas.openxmlformats.org/drawingml/2006/table">
            <a:tbl>
              <a:tblPr/>
              <a:tblGrid>
                <a:gridCol w="1857356"/>
                <a:gridCol w="3143272"/>
                <a:gridCol w="3929122"/>
              </a:tblGrid>
              <a:tr h="3436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r>
                        <a:rPr lang="ru-RU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лен </a:t>
                      </a:r>
                      <a:r>
                        <a:rPr lang="be-BY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сказа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Адказвае </a:t>
                      </a:r>
                      <a:r>
                        <a:rPr lang="be-BY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пытанні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be-BY" sz="2000" i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ыклады</a:t>
                      </a:r>
                      <a:endParaRPr lang="ru-RU" sz="2000" dirty="0">
                        <a:solidFill>
                          <a:schemeClr val="bg1">
                            <a:lumMod val="9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4291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u="sng" dirty="0">
                          <a:latin typeface="Times New Roman"/>
                          <a:ea typeface="Times New Roman"/>
                          <a:cs typeface="Times New Roman"/>
                        </a:rPr>
                        <a:t>дзейнік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r>
                        <a:rPr lang="be-BY" sz="20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ыц</a:t>
                      </a:r>
                      <a:r>
                        <a:rPr lang="ru-RU" sz="2000" b="1" i="1" u="sng" dirty="0" err="1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Рад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зіме </a:t>
                      </a:r>
                      <a:r>
                        <a:rPr lang="ru-RU" sz="2000" b="1" i="1" u="dbl" dirty="0" err="1">
                          <a:latin typeface="Times New Roman"/>
                          <a:ea typeface="Times New Roman"/>
                          <a:cs typeface="Times New Roman"/>
                        </a:rPr>
                        <a:t>служ</a:t>
                      </a:r>
                      <a:r>
                        <a:rPr lang="be-BY" sz="2000" b="1" i="1" u="dbl" dirty="0">
                          <a:latin typeface="Times New Roman"/>
                          <a:ea typeface="Times New Roman"/>
                          <a:cs typeface="Times New Roman"/>
                        </a:rPr>
                        <a:t>ыць</a:t>
                      </a:r>
                      <a:r>
                        <a:rPr lang="ru-RU" sz="2000" b="1" i="1" u="dbl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016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выказнік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што рабіць</a:t>
                      </a:r>
                      <a:r>
                        <a:rPr lang="ru-RU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Наша </a:t>
                      </a:r>
                      <a:r>
                        <a:rPr lang="ru-RU" sz="2000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задача</a:t>
                      </a: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be-BY" sz="2000" b="1" i="1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вучыцца</a:t>
                      </a:r>
                      <a:r>
                        <a:rPr lang="ru-RU" sz="2000" b="1" i="1" u="dbl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17806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dash" dirty="0" err="1">
                          <a:latin typeface="Times New Roman"/>
                          <a:ea typeface="Times New Roman"/>
                          <a:cs typeface="Times New Roman"/>
                        </a:rPr>
                        <a:t>дапа</a:t>
                      </a:r>
                      <a:r>
                        <a:rPr lang="be-BY" sz="2000" b="1" u="dash" dirty="0">
                          <a:latin typeface="Times New Roman"/>
                          <a:ea typeface="Times New Roman"/>
                          <a:cs typeface="Times New Roman"/>
                        </a:rPr>
                        <a:t>ў</a:t>
                      </a:r>
                      <a:r>
                        <a:rPr lang="ru-RU" sz="2000" b="1" u="dash" dirty="0" err="1">
                          <a:latin typeface="Times New Roman"/>
                          <a:ea typeface="Times New Roman"/>
                          <a:cs typeface="Times New Roman"/>
                        </a:rPr>
                        <a:t>нен</a:t>
                      </a:r>
                      <a:r>
                        <a:rPr lang="be-BY" sz="2000" b="1" u="dash" dirty="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ru-RU" sz="2000" b="1" u="dash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?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(Р.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скл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.), </a:t>
                      </a: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му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(Д.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скл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.)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(В.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скл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.), </a:t>
                      </a: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м?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(Т.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скл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.)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ч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м?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скл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.)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Урачы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за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баранілі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мне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?)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1" u="dash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r>
                        <a:rPr lang="be-BY" sz="2000" b="1" i="1" u="dash" dirty="0">
                          <a:latin typeface="Times New Roman"/>
                          <a:ea typeface="Times New Roman"/>
                          <a:cs typeface="Times New Roman"/>
                        </a:rPr>
                        <a:t>жываць цукар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Ма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йстар вучыў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нас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старанна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(ч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му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?) </a:t>
                      </a:r>
                      <a:r>
                        <a:rPr lang="ru-RU" sz="2000" b="1" i="1" u="dash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be-BY" sz="2000" b="1" i="1" u="dash" dirty="0">
                          <a:latin typeface="Times New Roman"/>
                          <a:ea typeface="Times New Roman"/>
                          <a:cs typeface="Times New Roman"/>
                        </a:rPr>
                        <a:t>працоўваць камяні</a:t>
                      </a:r>
                      <a:r>
                        <a:rPr lang="ru-RU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05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u="wavy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азначэнне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які</a:t>
                      </a:r>
                      <a:r>
                        <a:rPr lang="ru-RU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кат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оры</a:t>
                      </a:r>
                      <a:r>
                        <a:rPr lang="ru-RU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r>
                        <a:rPr lang="ru-RU" sz="2000" i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r>
                        <a:rPr lang="ru-RU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Геній</a:t>
                      </a:r>
                      <a:r>
                        <a:rPr lang="ru-RU" sz="20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валодае цудоўным да</a:t>
                      </a:r>
                      <a:r>
                        <a:rPr lang="be-BY" sz="20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рам </a:t>
                      </a: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r>
                        <a:rPr lang="ru-RU" sz="2000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кім</a:t>
                      </a: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?) </a:t>
                      </a:r>
                      <a:r>
                        <a:rPr lang="be-BY" sz="2000" b="1" i="1" u="wavy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прыдаваць акаляючым прадметам</a:t>
                      </a:r>
                      <a:r>
                        <a:rPr lang="be-BY" sz="2000" b="1" i="1" u="wavy" baseline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бяссмерце</a:t>
                      </a:r>
                      <a:r>
                        <a:rPr lang="ru-RU" sz="20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b="1" i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1167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b="1" u="dotDash" dirty="0">
                          <a:latin typeface="Times New Roman"/>
                          <a:ea typeface="Times New Roman"/>
                          <a:cs typeface="Times New Roman"/>
                        </a:rPr>
                        <a:t>акалічнасць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чаму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? а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дчаго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? для ч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аго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? </a:t>
                      </a:r>
                      <a:endParaRPr lang="ru-RU" sz="20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навошта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?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з якой мэтай</a:t>
                      </a: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? па 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якой</a:t>
                      </a: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ычы</a:t>
                      </a: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не?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u="sng" dirty="0" err="1">
                          <a:latin typeface="Times New Roman"/>
                          <a:ea typeface="Times New Roman"/>
                          <a:cs typeface="Times New Roman"/>
                        </a:rPr>
                        <a:t>Баулін</a:t>
                      </a:r>
                      <a:r>
                        <a:rPr lang="ru-RU" sz="2000" i="1" u="sng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па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йшоў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во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зера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з якой мэтай?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be-BY" sz="2000" b="1" i="1" u="dotDash" dirty="0">
                          <a:latin typeface="Times New Roman"/>
                          <a:ea typeface="Times New Roman"/>
                          <a:cs typeface="Times New Roman"/>
                        </a:rPr>
                        <a:t>купацца.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312" marR="60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12926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Н Ф І Н І Т Ы </a:t>
            </a:r>
            <a:r>
              <a:rPr kumimoji="0" lang="be-BY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Ў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be-BY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неазначальная форма дзеяслова, якая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be-BY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дказвае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be-BY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пытанні </a:t>
            </a:r>
            <a:r>
              <a:rPr kumimoji="0" lang="be-BY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be-BY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рабіць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 </a:t>
            </a:r>
            <a:r>
              <a:rPr kumimoji="0" lang="be-BY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што зрабіць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 мае суфіксы -</a:t>
            </a:r>
            <a:r>
              <a:rPr kumimoji="0" lang="be-BY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ць</a:t>
            </a:r>
            <a:r>
              <a:rPr kumimoji="0" lang="be-BY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be-BY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-чы</a:t>
            </a:r>
            <a:r>
              <a:rPr kumimoji="0" lang="be-BY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be-BY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-ці</a:t>
            </a:r>
            <a:r>
              <a:rPr kumimoji="0" lang="be-BY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але не мае канчатка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be-BY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Інфінітывы могуць быць усімі членамі сказа</a:t>
            </a:r>
            <a:endParaRPr kumimoji="0" lang="be-BY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TM01790493[[fn=SOHO]]</Template>
  <TotalTime>431</TotalTime>
  <Words>2318</Words>
  <Application>Microsoft Office PowerPoint</Application>
  <PresentationFormat>Экран (4:3)</PresentationFormat>
  <Paragraphs>292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Soho</vt:lpstr>
      <vt:lpstr>ГалоЎныя  і  даданыя члены сказа</vt:lpstr>
      <vt:lpstr>П л а н </vt:lpstr>
      <vt:lpstr>Слайд 3</vt:lpstr>
      <vt:lpstr>Слайд 4</vt:lpstr>
      <vt:lpstr>2. ВЫКАЗНІК: віды выказніка і спосабы яго выражэння Выказнік — галоўны член сказа, які абазначае дзеяяне, стан або прымету прадмета,  звязаны з дзейнікамі адказвае на пытанні  што робіць прадмет? што з ім адбываецца? які ён? што ён такое? хто ён такі? і інш.</vt:lpstr>
      <vt:lpstr>б) САСТАЎНЫ ДЗЕЯСЛОЎНЫ выказнік </vt:lpstr>
      <vt:lpstr> в) САСТАЎНЫ ІМЕННЫ выказнік</vt:lpstr>
      <vt:lpstr>Слайд 8</vt:lpstr>
      <vt:lpstr>Слайд 9</vt:lpstr>
      <vt:lpstr>3. Даданыя члены сказа </vt:lpstr>
      <vt:lpstr> 3 а) Дапаўненне </vt:lpstr>
      <vt:lpstr>3 б) Азначэнне  </vt:lpstr>
      <vt:lpstr> 3 в) Акалічнасць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Правапіс прыстаўных галосных і зычных</dc:title>
  <dc:creator>Светлана</dc:creator>
  <cp:lastModifiedBy>Chajkova</cp:lastModifiedBy>
  <cp:revision>50</cp:revision>
  <dcterms:created xsi:type="dcterms:W3CDTF">2015-05-02T10:32:07Z</dcterms:created>
  <dcterms:modified xsi:type="dcterms:W3CDTF">2018-05-02T20:07:59Z</dcterms:modified>
</cp:coreProperties>
</file>